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AED / sqft</c:v>
                </c:pt>
              </c:strCache>
            </c:strRef>
          </c:tx>
          <c:spPr>
            <a:solidFill>
              <a:srgbClr val="9C7D6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111"/>
                    </a:solidFill>
                    <a:latin typeface="Inter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C7D6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11111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Entry at AED 4,500</c:v>
                  </c:pt>
                  <c:pt idx="1">
                    <c:v>Lumena by Omniyat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4500</c:v>
                </c:pt>
                <c:pt idx="1">
                  <c:v>6000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11111"/>
                  </a:solidFill>
                  <a:latin typeface="Inter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1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4E1DB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C5B59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image" Target="../media/image-7-3.jpg"/><Relationship Id="rId4" Type="http://schemas.openxmlformats.org/officeDocument/2006/relationships/image" Target="../media/image-7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1" Type="http://schemas.openxmlformats.org/officeDocument/2006/relationships/image" Target="../media/image-12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1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berkeley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931152" y="0"/>
            <a:ext cx="5260543" cy="6858000"/>
          </a:xfrm>
          <a:prstGeom prst="rect">
            <a:avLst/>
          </a:prstGeom>
        </p:spPr>
      </p:pic>
      <p:pic>
        <p:nvPicPr>
          <p:cNvPr id="3" name="Image 1" descr="img/logo_bi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75488"/>
            <a:ext cx="1243584" cy="4795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286000"/>
            <a:ext cx="6309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BAY  ·  DUBAI  ·  INVESTMENT OVERVIEW</a:t>
            </a:r>
            <a:endParaRPr lang="en-US" sz="95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606040"/>
            <a:ext cx="6309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Berkeley Tower</a:t>
            </a:r>
            <a:endParaRPr lang="en-US" sz="4400" dirty="0"/>
          </a:p>
        </p:txBody>
      </p:sp>
      <p:sp>
        <p:nvSpPr>
          <p:cNvPr id="6" name="Shape 2"/>
          <p:cNvSpPr/>
          <p:nvPr/>
        </p:nvSpPr>
        <p:spPr>
          <a:xfrm>
            <a:off x="548640" y="3602736"/>
            <a:ext cx="731520" cy="0"/>
          </a:xfrm>
          <a:prstGeom prst="line">
            <a:avLst/>
          </a:prstGeom>
          <a:noFill/>
          <a:ln w="12700">
            <a:solidFill>
              <a:srgbClr val="9C7D63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548640" y="384048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Grade A office tower · Ellington · Sheikh Zayed Road</a:t>
            </a:r>
            <a:endParaRPr lang="en-US" sz="12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Sales launch — October 2026 · handover — mid-2031 (TBC)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615391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October 2026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INVESTMENT HIGHLIGHTS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Entry price and yield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13816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EXPECTED PRICE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4,500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13816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 sqft · + 5% VAT · preliminary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355848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621024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RENTAL RATE</a:t>
            </a:r>
            <a:endParaRPr lang="en-US" sz="850" dirty="0"/>
          </a:p>
        </p:txBody>
      </p:sp>
      <p:sp>
        <p:nvSpPr>
          <p:cNvPr id="11" name="Text 8"/>
          <p:cNvSpPr txBox="1"/>
          <p:nvPr/>
        </p:nvSpPr>
        <p:spPr>
          <a:xfrm>
            <a:off x="3621024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481.5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3621024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Opus 535 − 10% for shell &amp; core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163056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28232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 YIELD TODAY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6428232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9.8%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6428232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current shell &amp; core rates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970264" y="159105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235440" y="186537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 YIELD AT HANDOVER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9235440" y="264261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11.8%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9235440" y="320954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4% annual rental growth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48640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13816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FLOOR</a:t>
            </a:r>
            <a:endParaRPr lang="en-US" sz="850" dirty="0"/>
          </a:p>
        </p:txBody>
      </p:sp>
      <p:sp>
        <p:nvSpPr>
          <p:cNvPr id="23" name="Text 20"/>
          <p:cNvSpPr txBox="1"/>
          <p:nvPr/>
        </p:nvSpPr>
        <p:spPr>
          <a:xfrm>
            <a:off x="813816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48⁠–⁠56M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813816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10,735–12,451 sqft by level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3355848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621024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 FLOOR</a:t>
            </a:r>
            <a:endParaRPr lang="en-US" sz="850" dirty="0"/>
          </a:p>
        </p:txBody>
      </p:sp>
      <p:sp>
        <p:nvSpPr>
          <p:cNvPr id="27" name="Text 24"/>
          <p:cNvSpPr txBox="1"/>
          <p:nvPr/>
        </p:nvSpPr>
        <p:spPr>
          <a:xfrm>
            <a:off x="3621024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5.4⁠–⁠24M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3621024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~1,200 sqft to a half floor</a:t>
            </a:r>
            <a:endParaRPr lang="en-US" sz="1000" dirty="0"/>
          </a:p>
        </p:txBody>
      </p:sp>
      <p:sp>
        <p:nvSpPr>
          <p:cNvPr id="29" name="Shape 26"/>
          <p:cNvSpPr/>
          <p:nvPr/>
        </p:nvSpPr>
        <p:spPr>
          <a:xfrm>
            <a:off x="6163056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428232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DISCOUNT TO COMPARABLE</a:t>
            </a:r>
            <a:endParaRPr lang="en-US" sz="850" dirty="0"/>
          </a:p>
        </p:txBody>
      </p:sp>
      <p:sp>
        <p:nvSpPr>
          <p:cNvPr id="31" name="Text 28"/>
          <p:cNvSpPr txBox="1"/>
          <p:nvPr/>
        </p:nvSpPr>
        <p:spPr>
          <a:xfrm>
            <a:off x="6428232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−25%</a:t>
            </a:r>
            <a:endParaRPr lang="en-US" sz="3000" dirty="0"/>
          </a:p>
        </p:txBody>
      </p:sp>
      <p:sp>
        <p:nvSpPr>
          <p:cNvPr id="32" name="Text 29"/>
          <p:cNvSpPr txBox="1"/>
          <p:nvPr/>
        </p:nvSpPr>
        <p:spPr>
          <a:xfrm>
            <a:off x="6428232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 Lumena by Omniyat, AED 6,000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8970264" y="3922776"/>
            <a:ext cx="2642616" cy="210312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9235440" y="4197096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UPSIDE POTENTIAL</a:t>
            </a:r>
            <a:endParaRPr lang="en-US" sz="850" dirty="0"/>
          </a:p>
        </p:txBody>
      </p:sp>
      <p:sp>
        <p:nvSpPr>
          <p:cNvPr id="35" name="Text 32"/>
          <p:cNvSpPr txBox="1"/>
          <p:nvPr/>
        </p:nvSpPr>
        <p:spPr>
          <a:xfrm>
            <a:off x="9235440" y="4974336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+33%</a:t>
            </a:r>
            <a:endParaRPr lang="en-US" sz="3000" dirty="0"/>
          </a:p>
        </p:txBody>
      </p:sp>
      <p:sp>
        <p:nvSpPr>
          <p:cNvPr id="36" name="Text 33"/>
          <p:cNvSpPr txBox="1"/>
          <p:nvPr/>
        </p:nvSpPr>
        <p:spPr>
          <a:xfrm>
            <a:off x="9235440" y="5541264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convergence with comparable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summary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416052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0916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SUMMARY</a:t>
            </a:r>
            <a:endParaRPr lang="en-US" sz="850" dirty="0"/>
          </a:p>
        </p:txBody>
      </p:sp>
      <p:sp>
        <p:nvSpPr>
          <p:cNvPr id="4" name="Text 1"/>
          <p:cNvSpPr txBox="1"/>
          <p:nvPr/>
        </p:nvSpPr>
        <p:spPr>
          <a:xfrm>
            <a:off x="4709160" y="603504"/>
            <a:ext cx="5989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Below-market entry, 11.8% at handover</a:t>
            </a:r>
            <a:endParaRPr lang="en-US" sz="2500" dirty="0"/>
          </a:p>
        </p:txBody>
      </p:sp>
      <p:pic>
        <p:nvPicPr>
          <p:cNvPr id="5" name="Image 1" descr="img/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709160" y="158191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4709160" y="158191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4956048" y="185623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Entry below comparable</a:t>
            </a:r>
            <a:endParaRPr lang="en-US" sz="2000" dirty="0"/>
          </a:p>
        </p:txBody>
      </p:sp>
      <p:sp>
        <p:nvSpPr>
          <p:cNvPr id="9" name="Text 5"/>
          <p:cNvSpPr txBox="1"/>
          <p:nvPr/>
        </p:nvSpPr>
        <p:spPr>
          <a:xfrm>
            <a:off x="4956048" y="242316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Lumena by Omniyat — same location and class — averages AED 6,000 per sqft. Entry at AED 4,500 is a 25% discount, with ~33% capital upside from price convergence alone.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8266176" y="158191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266176" y="158191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513064" y="185623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Grade A shortage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8513064" y="242316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Dubai office occupancy holds at around 95%, and rental growth in H1 2026 is estimated at 13–19.6%. Market reports record no rent declines.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709160" y="414223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4709160" y="414223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4956048" y="441655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Flexible formats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4956048" y="498348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Full floors of 10,735–12,451 sqft (AED 48–56M), half, third and quarter floors, offices from ~1,200 sqft (from AED 5.4M); duplex and triplex of ~22,000 sqft at the top.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266176" y="4142232"/>
            <a:ext cx="3383280" cy="23865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266176" y="4142232"/>
            <a:ext cx="3383280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8513064" y="4416552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Payment plan</a:t>
            </a:r>
            <a:endParaRPr lang="en-US" sz="2000" dirty="0"/>
          </a:p>
        </p:txBody>
      </p:sp>
      <p:sp>
        <p:nvSpPr>
          <p:cNvPr id="21" name="Text 17"/>
          <p:cNvSpPr txBox="1"/>
          <p:nvPr/>
        </p:nvSpPr>
        <p:spPr>
          <a:xfrm>
            <a:off x="8513064" y="4983480"/>
            <a:ext cx="292608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70/30 or 60/40 plans are expected; 50/50 may be negotiable from a full floor. Most payments fall before handover in mid-2031 (TBC).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faca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img/gr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12191695" cy="365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55778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F2F1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 BAY · SHEIKH ZAYED ROAD</a:t>
            </a:r>
            <a:endParaRPr lang="en-US" sz="85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585216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Property and location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PROPERTY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Project specifications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441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566160"/>
                <a:gridCol w="5150815"/>
              </a:tblGrid>
              <a:tr h="27432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PROJECT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Project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Berkeley Tower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Developer — Ellington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Location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Business Bay, Sheikh Zayed Road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Business Bay metro station nearby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Height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B+G+M+62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 office floors, 111 offices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02336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AREAS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Saleable area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602,276 sqft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GFA 710,417 sqft · efficiency 95–99%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Full floor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10,735–12,451 sqft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12,451 sqft on levels 36–54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Purchase formats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Floor or part floor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Half, third, quarter, offices from ~1,200 sqft; duplex and triplex at the top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02336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PRICE AND TERMS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Expected price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AED 4,500 per sqft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Preliminary, before the price list is released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5% on top of price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May be recovered in full if the space is leased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Payment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70/30 or 60/40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50/50 possible from a full floor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Sales launch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October 2026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Expected launch date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Handover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Mid-2031 (TBC)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Construction — approx. 4.5 years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02336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AMENITIES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Parking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Separate building 6B + G + 13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Robotic levels, car retrieval in ~3 minutes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Common areas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Gym, pilates, wellness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Co-working, clubhouse, games lounge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CONFIGURATION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Tower layout and areas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13816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OFFICE TOWER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B+G+M+62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13816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basement, ground, mezzanine + 62 floors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355848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621024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OFFICE FLOORS</a:t>
            </a:r>
            <a:endParaRPr lang="en-US" sz="850" dirty="0"/>
          </a:p>
        </p:txBody>
      </p:sp>
      <p:sp>
        <p:nvSpPr>
          <p:cNvPr id="11" name="Text 8"/>
          <p:cNvSpPr txBox="1"/>
          <p:nvPr/>
        </p:nvSpPr>
        <p:spPr>
          <a:xfrm>
            <a:off x="3621024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55 floors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3621024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111 offices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163056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28232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PARKING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6428232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6B + G + 13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6428232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separate building, robotic levels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8970264" y="1463040"/>
            <a:ext cx="2642616" cy="20574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9235440" y="1737360"/>
            <a:ext cx="21854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SALEABLE AREA</a:t>
            </a:r>
            <a:endParaRPr lang="en-US" sz="850" dirty="0"/>
          </a:p>
        </p:txBody>
      </p:sp>
      <p:sp>
        <p:nvSpPr>
          <p:cNvPr id="19" name="Text 16"/>
          <p:cNvSpPr txBox="1"/>
          <p:nvPr/>
        </p:nvSpPr>
        <p:spPr>
          <a:xfrm>
            <a:off x="9235440" y="2468880"/>
            <a:ext cx="22768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602,276 sqft</a:t>
            </a:r>
            <a:endParaRPr lang="en-US" sz="3000" dirty="0"/>
          </a:p>
        </p:txBody>
      </p:sp>
      <p:sp>
        <p:nvSpPr>
          <p:cNvPr id="20" name="Text 17"/>
          <p:cNvSpPr txBox="1"/>
          <p:nvPr/>
        </p:nvSpPr>
        <p:spPr>
          <a:xfrm>
            <a:off x="9235440" y="3035808"/>
            <a:ext cx="22311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55,953 sqm · GFA 710,417 sqft</a:t>
            </a:r>
            <a:endParaRPr lang="en-US" sz="10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38130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LEVELS AND FORMATS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548640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48640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795528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Levels 1–10</a:t>
            </a:r>
            <a:endParaRPr lang="en-US" sz="1900" dirty="0"/>
          </a:p>
        </p:txBody>
      </p:sp>
      <p:sp>
        <p:nvSpPr>
          <p:cNvPr id="25" name="Text 22"/>
          <p:cNvSpPr txBox="1"/>
          <p:nvPr/>
        </p:nvSpPr>
        <p:spPr>
          <a:xfrm>
            <a:off x="795528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offices per floor · 10 floors · floor 10,735 sqft · quarter ~2,700 sqft</a:t>
            </a:r>
            <a:endParaRPr lang="en-US" sz="1050" dirty="0"/>
          </a:p>
        </p:txBody>
      </p:sp>
      <p:sp>
        <p:nvSpPr>
          <p:cNvPr id="26" name="Shape 23"/>
          <p:cNvSpPr/>
          <p:nvPr/>
        </p:nvSpPr>
        <p:spPr>
          <a:xfrm>
            <a:off x="2798613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2798613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3045501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Levels 11–21</a:t>
            </a:r>
            <a:endParaRPr lang="en-US" sz="1900" dirty="0"/>
          </a:p>
        </p:txBody>
      </p:sp>
      <p:sp>
        <p:nvSpPr>
          <p:cNvPr id="29" name="Text 26"/>
          <p:cNvSpPr txBox="1"/>
          <p:nvPr/>
        </p:nvSpPr>
        <p:spPr>
          <a:xfrm>
            <a:off x="3045501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offices per floor · 11 floors · floor 10,802 sqft · third ~3,600 sqft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5048585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048585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295473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Levels 22–31</a:t>
            </a:r>
            <a:endParaRPr lang="en-US" sz="1900" dirty="0"/>
          </a:p>
        </p:txBody>
      </p:sp>
      <p:sp>
        <p:nvSpPr>
          <p:cNvPr id="33" name="Text 30"/>
          <p:cNvSpPr txBox="1"/>
          <p:nvPr/>
        </p:nvSpPr>
        <p:spPr>
          <a:xfrm>
            <a:off x="5295473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offices per floor · 10 floors · floor 10,802 sqft · half ~5,400 sqft</a:t>
            </a:r>
            <a:endParaRPr lang="en-US" sz="1050" dirty="0"/>
          </a:p>
        </p:txBody>
      </p:sp>
      <p:sp>
        <p:nvSpPr>
          <p:cNvPr id="34" name="Shape 31"/>
          <p:cNvSpPr/>
          <p:nvPr/>
        </p:nvSpPr>
        <p:spPr>
          <a:xfrm>
            <a:off x="7298558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7298558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36" name="Text 33"/>
          <p:cNvSpPr txBox="1"/>
          <p:nvPr/>
        </p:nvSpPr>
        <p:spPr>
          <a:xfrm>
            <a:off x="7545446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Levels 36–54</a:t>
            </a:r>
            <a:endParaRPr lang="en-US" sz="1900" dirty="0"/>
          </a:p>
        </p:txBody>
      </p:sp>
      <p:sp>
        <p:nvSpPr>
          <p:cNvPr id="37" name="Text 34"/>
          <p:cNvSpPr txBox="1"/>
          <p:nvPr/>
        </p:nvSpPr>
        <p:spPr>
          <a:xfrm>
            <a:off x="7545446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office per floor · 19 floors · floor 12,451 sqft</a:t>
            </a:r>
            <a:endParaRPr lang="en-US" sz="1050" dirty="0"/>
          </a:p>
        </p:txBody>
      </p:sp>
      <p:sp>
        <p:nvSpPr>
          <p:cNvPr id="38" name="Shape 35"/>
          <p:cNvSpPr/>
          <p:nvPr/>
        </p:nvSpPr>
        <p:spPr>
          <a:xfrm>
            <a:off x="9548531" y="4105656"/>
            <a:ext cx="2094525" cy="21122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9548531" y="4105656"/>
            <a:ext cx="2094525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9795419" y="4379976"/>
            <a:ext cx="16373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Levels 57–61</a:t>
            </a:r>
            <a:endParaRPr lang="en-US" sz="1900" dirty="0"/>
          </a:p>
        </p:txBody>
      </p:sp>
      <p:sp>
        <p:nvSpPr>
          <p:cNvPr id="41" name="Text 38"/>
          <p:cNvSpPr txBox="1"/>
          <p:nvPr/>
        </p:nvSpPr>
        <p:spPr>
          <a:xfrm>
            <a:off x="9795419" y="4946904"/>
            <a:ext cx="1637325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Duplex 21,880 sqft (57–58) · triplex 22,191 sqft (59–61)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LOCATION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Plot and access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08176"/>
            <a:ext cx="3582314" cy="4855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pic>
        <p:nvPicPr>
          <p:cNvPr id="6" name="Image 1" descr="img/map1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731520" y="1591056"/>
            <a:ext cx="3216554" cy="33009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31520" y="5084064"/>
            <a:ext cx="32165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PLOT</a:t>
            </a:r>
            <a:endParaRPr lang="en-US" sz="85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394960"/>
            <a:ext cx="32165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Between Al Khaleej Al Tejari 1 St and Al Mustaqbal St, next to Business Bay metro</a:t>
            </a:r>
            <a:endParaRPr lang="en-US" sz="1100" dirty="0"/>
          </a:p>
        </p:txBody>
      </p:sp>
      <p:sp>
        <p:nvSpPr>
          <p:cNvPr id="9" name="Shape 5"/>
          <p:cNvSpPr/>
          <p:nvPr/>
        </p:nvSpPr>
        <p:spPr>
          <a:xfrm>
            <a:off x="4304690" y="1408176"/>
            <a:ext cx="3582314" cy="4855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pic>
        <p:nvPicPr>
          <p:cNvPr id="10" name="Image 2" descr="img/map2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4487570" y="1591056"/>
            <a:ext cx="3216554" cy="330098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487570" y="5084064"/>
            <a:ext cx="32165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DIFC</a:t>
            </a:r>
            <a:endParaRPr lang="en-US" sz="850" dirty="0"/>
          </a:p>
        </p:txBody>
      </p:sp>
      <p:sp>
        <p:nvSpPr>
          <p:cNvPr id="12" name="Text 7"/>
          <p:cNvSpPr txBox="1"/>
          <p:nvPr/>
        </p:nvSpPr>
        <p:spPr>
          <a:xfrm>
            <a:off x="4487570" y="5394960"/>
            <a:ext cx="32165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Via Financial Centre Street past Downtown, then onto Sheikh Zayed Road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8060741" y="1408176"/>
            <a:ext cx="3582314" cy="4855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pic>
        <p:nvPicPr>
          <p:cNvPr id="14" name="Image 3" descr="img/map3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8243621" y="1591056"/>
            <a:ext cx="3216554" cy="330098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8243621" y="5084064"/>
            <a:ext cx="32165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VIA SHEIKH ZAYED ROAD</a:t>
            </a:r>
            <a:endParaRPr lang="en-US" sz="850" dirty="0"/>
          </a:p>
        </p:txBody>
      </p:sp>
      <p:sp>
        <p:nvSpPr>
          <p:cNvPr id="16" name="Text 10"/>
          <p:cNvSpPr txBox="1"/>
          <p:nvPr/>
        </p:nvSpPr>
        <p:spPr>
          <a:xfrm>
            <a:off x="8243621" y="5394960"/>
            <a:ext cx="32165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access from Al Habtoor City towards Business Bay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wir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img/gra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00400"/>
            <a:ext cx="12191695" cy="365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557784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F2F1E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ENTRY PRICE · YIELD · DISCOUNT</a:t>
            </a:r>
            <a:endParaRPr lang="en-US" sz="85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585216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Deal economics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FORMATS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Pricing of full and part floors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11094415" cy="914400"/>
        </p:xfrm>
        <a:graphic>
          <a:graphicData uri="http://schemas.openxmlformats.org/drawingml/2006/table">
            <a:tbl>
              <a:tblPr/>
              <a:tblGrid>
                <a:gridCol w="2862072"/>
                <a:gridCol w="1417320"/>
                <a:gridCol w="1691640"/>
                <a:gridCol w="1463040"/>
                <a:gridCol w="1828800"/>
                <a:gridCol w="1831543"/>
              </a:tblGrid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FORMAT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AREA, SQFT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PRICE, AED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VAT 5%, AED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INCOME P.A.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INCOME AT HANDOVER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292608">
                <a:tc gridSpan="6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FULL FLOORS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Levels 36–54 · 19 floors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12,451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56.0M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2.8M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5.7M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6.9M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Levels 1–31 · 31 floors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~10,800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~48.5M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~2.4M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~5.0M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~6.0M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 gridSpan="6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PART FLOORS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Half floor · levels 22–31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~5,400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24.3M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1.2M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2.5M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3.0M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Third floor · levels 11–21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~3,600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16.2M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0.8M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1.7M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2.0M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Quarter floor · levels 1–10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~2,700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12.1M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0.6M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1.2M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1.5M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Office unit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~1,200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5.4M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0.3M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0.6M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0.7M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 gridSpan="6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TOP LEVELS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Duplex · levels 57–58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21,880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98.5M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4.9M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10.1M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12.1M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632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5C5B59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Triplex · levels 59–61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22,191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99.9M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5.0M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10.2M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12.3M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48640" y="5321808"/>
            <a:ext cx="5455768" cy="1024128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548640" y="5321808"/>
            <a:ext cx="5455768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795528" y="5468112"/>
            <a:ext cx="4998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5% VAT on price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795528" y="5870448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the space is leased, VAT may be recovered in full — confirm the process and criteria with a tax advisor.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6187288" y="5321808"/>
            <a:ext cx="5455768" cy="1024128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187288" y="5321808"/>
            <a:ext cx="5455768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434176" y="5468112"/>
            <a:ext cx="4998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Full-floor terms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6434176" y="5870448"/>
            <a:ext cx="499856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Developer discount, priority choice, 50/50 plan. Prices exclude 4% DLD and VAT; income — AED 481.5 rent minus service charge.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YIELD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Yield at an entry price of AED 4,500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5120640" cy="914400"/>
        </p:xfrm>
        <a:graphic>
          <a:graphicData uri="http://schemas.openxmlformats.org/drawingml/2006/table">
            <a:tbl>
              <a:tblPr/>
              <a:tblGrid>
                <a:gridCol w="3520440"/>
                <a:gridCol w="160020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INVESTMENT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spc="15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AED / sqft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Purchase price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4,500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DLD 4%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180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Total invested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4,680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84048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RENT TODAY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The Opus rate (fitted)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535.0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Shell &amp; core discount −10%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−53.5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Service charge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−22.0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income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459.5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yield today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9.82%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84048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spc="300" kern="0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AT HANDOVER · MID-2031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9C7D6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cPr/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Rate (4% annual growth)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574.4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income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552.4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Gross yield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12.27%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yield at handover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11.80%</a:t>
                      </a:r>
                      <a:endParaRPr lang="en-US" sz="105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5897880" y="1408176"/>
            <a:ext cx="2340864" cy="151790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6153912" y="1682496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TODAY</a:t>
            </a:r>
            <a:endParaRPr lang="en-US" sz="850" dirty="0"/>
          </a:p>
        </p:txBody>
      </p:sp>
      <p:sp>
        <p:nvSpPr>
          <p:cNvPr id="8" name="Text 4"/>
          <p:cNvSpPr txBox="1"/>
          <p:nvPr/>
        </p:nvSpPr>
        <p:spPr>
          <a:xfrm>
            <a:off x="6153912" y="2066544"/>
            <a:ext cx="1975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9.8%</a:t>
            </a:r>
            <a:endParaRPr lang="en-US" sz="3000" dirty="0"/>
          </a:p>
        </p:txBody>
      </p:sp>
      <p:sp>
        <p:nvSpPr>
          <p:cNvPr id="9" name="Shape 5"/>
          <p:cNvSpPr/>
          <p:nvPr/>
        </p:nvSpPr>
        <p:spPr>
          <a:xfrm>
            <a:off x="5897880" y="3072384"/>
            <a:ext cx="2340864" cy="151790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153912" y="3346704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HANDOVER</a:t>
            </a:r>
            <a:endParaRPr lang="en-US" sz="850" dirty="0"/>
          </a:p>
        </p:txBody>
      </p:sp>
      <p:sp>
        <p:nvSpPr>
          <p:cNvPr id="11" name="Text 7"/>
          <p:cNvSpPr txBox="1"/>
          <p:nvPr/>
        </p:nvSpPr>
        <p:spPr>
          <a:xfrm>
            <a:off x="6153912" y="3730752"/>
            <a:ext cx="1975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11.8%</a:t>
            </a:r>
            <a:endParaRPr lang="en-US" sz="3000" dirty="0"/>
          </a:p>
        </p:txBody>
      </p:sp>
      <p:sp>
        <p:nvSpPr>
          <p:cNvPr id="12" name="Shape 8"/>
          <p:cNvSpPr/>
          <p:nvPr/>
        </p:nvSpPr>
        <p:spPr>
          <a:xfrm>
            <a:off x="5897880" y="4727448"/>
            <a:ext cx="2340864" cy="151790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6153912" y="5001768"/>
            <a:ext cx="1975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INVESTED PER SQFT</a:t>
            </a:r>
            <a:endParaRPr lang="en-US" sz="850" dirty="0"/>
          </a:p>
        </p:txBody>
      </p:sp>
      <p:sp>
        <p:nvSpPr>
          <p:cNvPr id="14" name="Text 10"/>
          <p:cNvSpPr txBox="1"/>
          <p:nvPr/>
        </p:nvSpPr>
        <p:spPr>
          <a:xfrm>
            <a:off x="6153912" y="5385816"/>
            <a:ext cx="1975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4,680</a:t>
            </a:r>
            <a:endParaRPr lang="en-US" sz="3000" dirty="0"/>
          </a:p>
        </p:txBody>
      </p:sp>
      <p:sp>
        <p:nvSpPr>
          <p:cNvPr id="15" name="Shape 11"/>
          <p:cNvSpPr/>
          <p:nvPr/>
        </p:nvSpPr>
        <p:spPr>
          <a:xfrm>
            <a:off x="8403336" y="1408176"/>
            <a:ext cx="3236976" cy="202082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403336" y="1408176"/>
            <a:ext cx="3236976" cy="0"/>
          </a:xfrm>
          <a:prstGeom prst="line">
            <a:avLst/>
          </a:prstGeom>
          <a:noFill/>
          <a:ln w="19050">
            <a:solidFill>
              <a:srgbClr val="9C7D63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650224" y="1682496"/>
            <a:ext cx="27797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VAT 5%</a:t>
            </a:r>
            <a:endParaRPr lang="en-US" sz="1900" dirty="0"/>
          </a:p>
        </p:txBody>
      </p:sp>
      <p:sp>
        <p:nvSpPr>
          <p:cNvPr id="18" name="Text 14"/>
          <p:cNvSpPr txBox="1"/>
          <p:nvPr/>
        </p:nvSpPr>
        <p:spPr>
          <a:xfrm>
            <a:off x="8650224" y="2249424"/>
            <a:ext cx="277977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Added to the price (AED 225 per sqft). If the space is leased, VAT may be recovered in full; confirm the process and criteria with a tax advisor.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8403336" y="3584448"/>
            <a:ext cx="3236976" cy="2670048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8677656" y="3840480"/>
            <a:ext cx="277977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ASSUMPTIONS</a:t>
            </a:r>
            <a:endParaRPr lang="en-US" sz="850" dirty="0"/>
          </a:p>
        </p:txBody>
      </p:sp>
      <p:sp>
        <p:nvSpPr>
          <p:cNvPr id="21" name="Text 17"/>
          <p:cNvSpPr txBox="1"/>
          <p:nvPr/>
        </p:nvSpPr>
        <p:spPr>
          <a:xfrm>
            <a:off x="8677656" y="4160520"/>
            <a:ext cx="277977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Shell &amp; core rate — The Opus AED 535 minus 10%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Service charge AED 22 — to be confirmed at launch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4% DLD included; yield excludes VAT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4% annual rental growth to handover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Payment plan raises the yield on invested capital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SENSITIVITY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Yield under different rental growth rates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7232904" cy="914400"/>
        </p:xfrm>
        <a:graphic>
          <a:graphicData uri="http://schemas.openxmlformats.org/drawingml/2006/table">
            <a:tbl>
              <a:tblPr/>
              <a:tblGrid>
                <a:gridCol w="2112264"/>
                <a:gridCol w="1188720"/>
                <a:gridCol w="1325880"/>
                <a:gridCol w="1234440"/>
                <a:gridCol w="137160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GROWTH SCENARIO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ANNUAL RATE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RATE AT HANDOVER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INCOME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spc="250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NET YIELD</a:t>
                      </a:r>
                      <a:endParaRPr lang="en-US" sz="8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11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1111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Base case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4.00%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574.4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552.4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9C7D63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11.80%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Conservative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5.00%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599.7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577.7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12.34%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3F3E3D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Market consensus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7.79%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674.8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652.8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11111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13.95%</a:t>
                      </a:r>
                      <a:endParaRPr lang="en-US" sz="11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28016" marR="91440" marT="0" marB="0" anchor="ctr">
                    <a:lnL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4E1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1ED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8001000" y="1463040"/>
            <a:ext cx="3639312" cy="18288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8275320" y="1737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EACH POINT OF GROWTH ADDS</a:t>
            </a:r>
            <a:endParaRPr lang="en-US" sz="850" dirty="0"/>
          </a:p>
        </p:txBody>
      </p:sp>
      <p:sp>
        <p:nvSpPr>
          <p:cNvPr id="8" name="Text 4"/>
          <p:cNvSpPr txBox="1"/>
          <p:nvPr/>
        </p:nvSpPr>
        <p:spPr>
          <a:xfrm>
            <a:off x="8275320" y="20574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additional point of rental growth adds about +0.54 pp to the yield at handover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Moving from 4% to the 7.79% consensus — from 11.80% to 13.95%</a:t>
            </a:r>
            <a:endParaRPr lang="en-US" sz="1050" dirty="0"/>
          </a:p>
        </p:txBody>
      </p:sp>
      <p:sp>
        <p:nvSpPr>
          <p:cNvPr id="9" name="Shape 5"/>
          <p:cNvSpPr/>
          <p:nvPr/>
        </p:nvSpPr>
        <p:spPr>
          <a:xfrm>
            <a:off x="548640" y="3639312"/>
            <a:ext cx="3602736" cy="2569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813816" y="391363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 CASE</a:t>
            </a:r>
            <a:endParaRPr lang="en-US" sz="850" dirty="0"/>
          </a:p>
        </p:txBody>
      </p:sp>
      <p:sp>
        <p:nvSpPr>
          <p:cNvPr id="11" name="Text 7"/>
          <p:cNvSpPr txBox="1"/>
          <p:nvPr/>
        </p:nvSpPr>
        <p:spPr>
          <a:xfrm>
            <a:off x="813816" y="5157216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11.80%</a:t>
            </a:r>
            <a:endParaRPr lang="en-US" sz="3000" dirty="0"/>
          </a:p>
        </p:txBody>
      </p:sp>
      <p:sp>
        <p:nvSpPr>
          <p:cNvPr id="12" name="Text 8"/>
          <p:cNvSpPr txBox="1"/>
          <p:nvPr/>
        </p:nvSpPr>
        <p:spPr>
          <a:xfrm>
            <a:off x="813816" y="5724144"/>
            <a:ext cx="3191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Rental growth 4% p.a.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293108" y="3639312"/>
            <a:ext cx="3602736" cy="2569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558284" y="391363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</a:t>
            </a:r>
            <a:endParaRPr lang="en-US" sz="850" dirty="0"/>
          </a:p>
        </p:txBody>
      </p:sp>
      <p:sp>
        <p:nvSpPr>
          <p:cNvPr id="15" name="Text 11"/>
          <p:cNvSpPr txBox="1"/>
          <p:nvPr/>
        </p:nvSpPr>
        <p:spPr>
          <a:xfrm>
            <a:off x="4558284" y="5157216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12.34%</a:t>
            </a:r>
            <a:endParaRPr lang="en-US" sz="3000" dirty="0"/>
          </a:p>
        </p:txBody>
      </p:sp>
      <p:sp>
        <p:nvSpPr>
          <p:cNvPr id="16" name="Text 12"/>
          <p:cNvSpPr txBox="1"/>
          <p:nvPr/>
        </p:nvSpPr>
        <p:spPr>
          <a:xfrm>
            <a:off x="4558284" y="5724144"/>
            <a:ext cx="3191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Rental growth 5% p.a.</a:t>
            </a:r>
            <a:endParaRPr lang="en-US" sz="1000" dirty="0"/>
          </a:p>
        </p:txBody>
      </p:sp>
      <p:sp>
        <p:nvSpPr>
          <p:cNvPr id="17" name="Shape 13"/>
          <p:cNvSpPr/>
          <p:nvPr/>
        </p:nvSpPr>
        <p:spPr>
          <a:xfrm>
            <a:off x="8037576" y="3639312"/>
            <a:ext cx="3602736" cy="256946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8302752" y="3913632"/>
            <a:ext cx="3145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 CONSENSUS</a:t>
            </a:r>
            <a:endParaRPr lang="en-US" sz="850" dirty="0"/>
          </a:p>
        </p:txBody>
      </p:sp>
      <p:sp>
        <p:nvSpPr>
          <p:cNvPr id="19" name="Text 15"/>
          <p:cNvSpPr txBox="1"/>
          <p:nvPr/>
        </p:nvSpPr>
        <p:spPr>
          <a:xfrm>
            <a:off x="8302752" y="5157216"/>
            <a:ext cx="32369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13.95%</a:t>
            </a:r>
            <a:endParaRPr lang="en-US" sz="3000" dirty="0"/>
          </a:p>
        </p:txBody>
      </p:sp>
      <p:sp>
        <p:nvSpPr>
          <p:cNvPr id="20" name="Text 16"/>
          <p:cNvSpPr txBox="1"/>
          <p:nvPr/>
        </p:nvSpPr>
        <p:spPr>
          <a:xfrm>
            <a:off x="8302752" y="5724144"/>
            <a:ext cx="31912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Rental growth 7.79% p.a.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PRICE</a:t>
            </a:r>
            <a:endParaRPr lang="en-US" sz="8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03504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Discount to comparable</a:t>
            </a:r>
            <a:endParaRPr lang="en-US" sz="3000" dirty="0"/>
          </a:p>
        </p:txBody>
      </p:sp>
      <p:pic>
        <p:nvPicPr>
          <p:cNvPr id="4" name="Image 0" descr="im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44200" y="347472"/>
            <a:ext cx="914400" cy="35193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1463040"/>
            <a:ext cx="2532888" cy="17007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13816" y="1737360"/>
            <a:ext cx="207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LUMENA BY OMNIYAT</a:t>
            </a:r>
            <a:endParaRPr lang="en-US" sz="850" dirty="0"/>
          </a:p>
        </p:txBody>
      </p:sp>
      <p:sp>
        <p:nvSpPr>
          <p:cNvPr id="7" name="Text 4"/>
          <p:cNvSpPr txBox="1"/>
          <p:nvPr/>
        </p:nvSpPr>
        <p:spPr>
          <a:xfrm>
            <a:off x="813816" y="2112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111111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AED 6,000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13816" y="2679192"/>
            <a:ext cx="2121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price, same location and class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236976" y="1463040"/>
            <a:ext cx="2532888" cy="17007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3502152" y="1737360"/>
            <a:ext cx="207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ENTRY DISCOUNT</a:t>
            </a:r>
            <a:endParaRPr lang="en-US" sz="850" dirty="0"/>
          </a:p>
        </p:txBody>
      </p:sp>
      <p:sp>
        <p:nvSpPr>
          <p:cNvPr id="11" name="Text 8"/>
          <p:cNvSpPr txBox="1"/>
          <p:nvPr/>
        </p:nvSpPr>
        <p:spPr>
          <a:xfrm>
            <a:off x="3502152" y="2112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25%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3502152" y="2679192"/>
            <a:ext cx="2121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 AED 4,500 entry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5925312" y="1463040"/>
            <a:ext cx="2532888" cy="1700784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190488" y="1737360"/>
            <a:ext cx="2075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UPSIDE POTENTIAL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6190488" y="2112264"/>
            <a:ext cx="216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000" dirty="0">
                <a:solidFill>
                  <a:srgbClr val="9C7D63"/>
                </a:solidFill>
                <a:latin typeface="Noto Serif Display Light" pitchFamily="34" charset="0"/>
                <a:ea typeface="Noto Serif Display Light" pitchFamily="34" charset="-122"/>
                <a:cs typeface="Noto Serif Display Light" pitchFamily="34" charset="-120"/>
              </a:rPr>
              <a:t>~33%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6190488" y="2679192"/>
            <a:ext cx="21214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C5B5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 convergence with comparable</a:t>
            </a:r>
            <a:endParaRPr lang="en-US" sz="10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548640" y="3383280"/>
          <a:ext cx="7726680" cy="28803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8" name="Shape 14"/>
          <p:cNvSpPr/>
          <p:nvPr/>
        </p:nvSpPr>
        <p:spPr>
          <a:xfrm>
            <a:off x="8631936" y="1463040"/>
            <a:ext cx="3008376" cy="4800600"/>
          </a:xfrm>
          <a:prstGeom prst="rect">
            <a:avLst/>
          </a:prstGeom>
          <a:solidFill>
            <a:srgbClr val="F2F1ED"/>
          </a:solidFill>
          <a:ln w="12700">
            <a:solidFill>
              <a:srgbClr val="F2F1ED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8906256" y="173736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4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READING THE DISCOUNT</a:t>
            </a:r>
            <a:endParaRPr lang="en-US" sz="850" dirty="0"/>
          </a:p>
        </p:txBody>
      </p:sp>
      <p:sp>
        <p:nvSpPr>
          <p:cNvPr id="20" name="Text 16"/>
          <p:cNvSpPr txBox="1"/>
          <p:nvPr/>
        </p:nvSpPr>
        <p:spPr>
          <a:xfrm>
            <a:off x="8906256" y="2103120"/>
            <a:ext cx="256032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Lumena by Omniyat is a comparable building in Business Bay: same location, views and finish class; average price AED 6,000 per sqft (September 2026)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Entry at AED 4,500 is a 25% discount to the comparable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Reaching the comparable's current price by handover in mid-2031 gives about 33% capital growth — before any further market growth</a:t>
            </a:r>
            <a:endParaRPr lang="en-US" sz="105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3F3E3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Plus limited Grade A supply and demand from companies buying their own headquarters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/cover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6931152" y="0"/>
            <a:ext cx="5260543" cy="6858000"/>
          </a:xfrm>
          <a:prstGeom prst="rect">
            <a:avLst/>
          </a:prstGeom>
        </p:spPr>
      </p:pic>
      <p:pic>
        <p:nvPicPr>
          <p:cNvPr id="3" name="Image 1" descr="img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2284" y="2743200"/>
            <a:ext cx="2386584" cy="9190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9576" y="39776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spc="500" kern="0" dirty="0">
                <a:solidFill>
                  <a:srgbClr val="9C7D6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ELLINGTONPROPERTIES.AE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erif Display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Berkeley Tower · Business Bay — Investment Overview</dc:title>
  <dc:subject>PptxGenJS Presentation</dc:subject>
  <dc:creator>PptxGenJS</dc:creator>
  <cp:lastModifiedBy>PptxGenJS</cp:lastModifiedBy>
  <cp:revision>1</cp:revision>
  <dcterms:created xsi:type="dcterms:W3CDTF">2026-10-18T09:37:42Z</dcterms:created>
  <dcterms:modified xsi:type="dcterms:W3CDTF">2026-10-18T09:37:42Z</dcterms:modified>
</cp:coreProperties>
</file>