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AED / sqft</c:v>
                </c:pt>
              </c:strCache>
            </c:strRef>
          </c:tx>
          <c:spPr>
            <a:solidFill>
              <a:srgbClr val="9C7D6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111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C7D6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11111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Вход по AED 4 500</c:v>
                  </c:pt>
                  <c:pt idx="1">
                    <c:v>Lumena by Omniyat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4500</c:v>
                </c:pt>
                <c:pt idx="1">
                  <c:v>6000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11111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1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4E1DB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C5B59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image" Target="../media/image-7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berkeley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931152" y="0"/>
            <a:ext cx="5260543" cy="6858000"/>
          </a:xfrm>
          <a:prstGeom prst="rect">
            <a:avLst/>
          </a:prstGeom>
        </p:spPr>
      </p:pic>
      <p:pic>
        <p:nvPicPr>
          <p:cNvPr id="3" name="Image 1" descr="img/logo_bi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75488"/>
            <a:ext cx="1243584" cy="4795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28600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BAY  ·  DUBAI  ·  ИНВЕСТИЦИОННЫЙ ОБЗОР</a:t>
            </a:r>
            <a:endParaRPr lang="en-US" sz="95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606040"/>
            <a:ext cx="6309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Berkeley Tower</a:t>
            </a:r>
            <a:endParaRPr lang="en-US" sz="4400" dirty="0"/>
          </a:p>
        </p:txBody>
      </p:sp>
      <p:sp>
        <p:nvSpPr>
          <p:cNvPr id="6" name="Shape 2"/>
          <p:cNvSpPr/>
          <p:nvPr/>
        </p:nvSpPr>
        <p:spPr>
          <a:xfrm>
            <a:off x="548640" y="3602736"/>
            <a:ext cx="731520" cy="0"/>
          </a:xfrm>
          <a:prstGeom prst="line">
            <a:avLst/>
          </a:prstGeom>
          <a:noFill/>
          <a:ln w="12700">
            <a:solidFill>
              <a:srgbClr val="9C7D63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548640" y="384048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Офисная башня Grade A · Ellington · Sheikh Zayed Road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Старт продаж — октябрь 2026 · ввод — середина 2031 (TBC)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615391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Октябрь 2026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ИНВЕСТИЦИОННЫЕ ПОКАЗАТЕЛИ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Цена входа и доходность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13816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ОЖИДАЕМАЯ ЦЕНА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4 500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13816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sqft · + VAT 5% · предварительно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355848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621024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СТАВКА АРЕНДЫ</a:t>
            </a:r>
            <a:endParaRPr lang="en-US" sz="850" dirty="0"/>
          </a:p>
        </p:txBody>
      </p:sp>
      <p:sp>
        <p:nvSpPr>
          <p:cNvPr id="11" name="Text 8"/>
          <p:cNvSpPr txBox="1"/>
          <p:nvPr/>
        </p:nvSpPr>
        <p:spPr>
          <a:xfrm>
            <a:off x="3621024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481,5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3621024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Opus 535 − 10% за shell &amp; core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163056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28232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ЧИСТАЯ ДОХОДНОСТЬ СЕГОДНЯ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6428232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9,8%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6428232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текущих ставках shell &amp; core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970264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235440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ЧИСТАЯ ДОХОДНОСТЬ НА ВВОДЕ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9235440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11,8%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9235440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 ставок 4% в год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48640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13816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ПОЛНЫЙ ЭТАЖ</a:t>
            </a:r>
            <a:endParaRPr lang="en-US" sz="850" dirty="0"/>
          </a:p>
        </p:txBody>
      </p:sp>
      <p:sp>
        <p:nvSpPr>
          <p:cNvPr id="23" name="Text 20"/>
          <p:cNvSpPr txBox="1"/>
          <p:nvPr/>
        </p:nvSpPr>
        <p:spPr>
          <a:xfrm>
            <a:off x="813816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48⁠–⁠56 млн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813816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10 735–12 451 sqft по уровням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3355848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621024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ЧАСТЬ ЭТАЖА</a:t>
            </a:r>
            <a:endParaRPr lang="en-US" sz="850" dirty="0"/>
          </a:p>
        </p:txBody>
      </p:sp>
      <p:sp>
        <p:nvSpPr>
          <p:cNvPr id="27" name="Text 24"/>
          <p:cNvSpPr txBox="1"/>
          <p:nvPr/>
        </p:nvSpPr>
        <p:spPr>
          <a:xfrm>
            <a:off x="3621024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5,4⁠–⁠24 млн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3621024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 ~1 200 sqft до половины этажа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6163056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428232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ДИСКОНТ К АНАЛОГУ</a:t>
            </a:r>
            <a:endParaRPr lang="en-US" sz="850" dirty="0"/>
          </a:p>
        </p:txBody>
      </p:sp>
      <p:sp>
        <p:nvSpPr>
          <p:cNvPr id="31" name="Text 28"/>
          <p:cNvSpPr txBox="1"/>
          <p:nvPr/>
        </p:nvSpPr>
        <p:spPr>
          <a:xfrm>
            <a:off x="6428232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−25%</a:t>
            </a:r>
            <a:endParaRPr lang="en-US" sz="3000" dirty="0"/>
          </a:p>
        </p:txBody>
      </p:sp>
      <p:sp>
        <p:nvSpPr>
          <p:cNvPr id="32" name="Text 29"/>
          <p:cNvSpPr txBox="1"/>
          <p:nvPr/>
        </p:nvSpPr>
        <p:spPr>
          <a:xfrm>
            <a:off x="6428232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Lumena by Omniyat, AED 6 000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8970264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9235440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ПОТЕНЦИАЛ РОСТА</a:t>
            </a:r>
            <a:endParaRPr lang="en-US" sz="850" dirty="0"/>
          </a:p>
        </p:txBody>
      </p:sp>
      <p:sp>
        <p:nvSpPr>
          <p:cNvPr id="35" name="Text 32"/>
          <p:cNvSpPr txBox="1"/>
          <p:nvPr/>
        </p:nvSpPr>
        <p:spPr>
          <a:xfrm>
            <a:off x="9235440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+33%</a:t>
            </a:r>
            <a:endParaRPr lang="en-US" sz="3000" dirty="0"/>
          </a:p>
        </p:txBody>
      </p:sp>
      <p:sp>
        <p:nvSpPr>
          <p:cNvPr id="36" name="Text 33"/>
          <p:cNvSpPr txBox="1"/>
          <p:nvPr/>
        </p:nvSpPr>
        <p:spPr>
          <a:xfrm>
            <a:off x="9235440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 выравнивании с аналогом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ummary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416052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0916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РЕЗЮМЕ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4709160" y="603504"/>
            <a:ext cx="5989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Дисконт к рынку и 11,8% на вводе</a:t>
            </a:r>
            <a:endParaRPr lang="en-US" sz="2800" dirty="0"/>
          </a:p>
        </p:txBody>
      </p:sp>
      <p:pic>
        <p:nvPicPr>
          <p:cNvPr id="5" name="Image 1" descr="img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709160" y="158191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4709160" y="158191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4956048" y="185623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Вход ниже аналога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4956048" y="242316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Lumena by Omniyat — та же локация и класс — средняя цена AED 6 000 за sqft. Вход по AED 4 500 — дисконт 25% и потенциал роста капитала около 33% только на выравнивании цен.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8266176" y="158191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266176" y="158191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513064" y="185623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Дефицит Grade A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8513064" y="242316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Заполняемость офисов Дубая держится около 95%, рост ставок в первом полугодии 2026 оценивается в 13–19,6%. Снижения ставок рыночные обзоры не фиксируют.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709160" y="414223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09160" y="414223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4956048" y="441655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Гибкие форматы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4956048" y="498348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Полные этажи 10 735–12 451 sqft (AED 48–56 млн), половина, треть и четверть этажа, офисы от ~1 200 sqft (от AED 5,4 млн); наверху — дуплекс и триплекс по ~22 000 sqft.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266176" y="414223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266176" y="414223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8513064" y="441655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Рассрочка на стройку</a:t>
            </a:r>
            <a:endParaRPr lang="en-US" sz="2000" dirty="0"/>
          </a:p>
        </p:txBody>
      </p:sp>
      <p:sp>
        <p:nvSpPr>
          <p:cNvPr id="21" name="Text 17"/>
          <p:cNvSpPr txBox="1"/>
          <p:nvPr/>
        </p:nvSpPr>
        <p:spPr>
          <a:xfrm>
            <a:off x="8513064" y="498348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Ожидаются планы 70/30 или 60/40, от полного этажа — обсуждение 50/50. Основная часть платежей приходится на период до ввода в середине 2031 (TBC).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faca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img/gr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12191695" cy="365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55778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F2F1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BAY · SHEIKH ZAYED ROAD</a:t>
            </a:r>
            <a:endParaRPr lang="en-US" sz="85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585216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Объект и локация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ОБЪЕКТ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Характеристики проекта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441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566160"/>
                <a:gridCol w="5150815"/>
              </a:tblGrid>
              <a:tr h="27432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ПРОЕКТ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Проект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Berkeley Tower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Девелопер — Ellington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Расположение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Business Bay, Sheikh Zayed Road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Рядом станция метро Business Bay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Этажность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B+G+M+62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 офисных этажей, 111 офисов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02336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ПЛОЩАДИ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Площадь к продаже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602 276 sqft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GFA 710 417 sqft · эффективность 95–99%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Полный этаж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10 735–12 451 sqft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12 451 sqft на уровнях 36–54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Формат покупки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Этаж или часть этажа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Половина, треть, четверть, офисы от ~1 200 sqft; наверху дуплекс и триплекс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02336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ЦЕНА И УСЛОВИЯ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Ожидаемая цена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AED 4 500 за sqft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Предварительная, до выхода прайс-листа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5% сверх цены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Может быть возвращён полностью при сдаче в аренду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Оплата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70/30 или 60/40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От полного этажа — возможен план 50/50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Старт продаж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Октябрь 2026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Ожидаемая дата запуска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Ввод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Середина 2031 (TBC)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Строительство — около 4,5 лет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02336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ИНФРАСТРУКТУРА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Паркинг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Отдельное здание 6B + G + 13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Роботизированные уровни, выдача ~3 минуты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Общие зоны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Спортзал, пилатес, wellness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Коворкинг, клубхаус, игровой лаунж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КОНФИГУРАЦИЯ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Структура башни и площади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13816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ОФИСНАЯ БАШНЯ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B+G+M+62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13816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подвал, земля, мезонин + 62 этажа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355848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621024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ОФИСНЫЕ ЭТАЖИ</a:t>
            </a:r>
            <a:endParaRPr lang="en-US" sz="850" dirty="0"/>
          </a:p>
        </p:txBody>
      </p:sp>
      <p:sp>
        <p:nvSpPr>
          <p:cNvPr id="11" name="Text 8"/>
          <p:cNvSpPr txBox="1"/>
          <p:nvPr/>
        </p:nvSpPr>
        <p:spPr>
          <a:xfrm>
            <a:off x="3621024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55 этажей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3621024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111 офисов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163056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28232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ПАРКИНГ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6428232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6B + G + 13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6428232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отдельное здание, роботизированные уровни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970264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235440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ПЛОЩАДЬ К ПРОДАЖЕ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9235440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602 276 sqft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9235440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55 953 sqm · GFA 710 417 sqft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38130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УРОВНИ И ФОРМАТЫ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548640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48640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795528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Уровни 1–10</a:t>
            </a:r>
            <a:endParaRPr lang="en-US" sz="1900" dirty="0"/>
          </a:p>
        </p:txBody>
      </p:sp>
      <p:sp>
        <p:nvSpPr>
          <p:cNvPr id="25" name="Text 22"/>
          <p:cNvSpPr txBox="1"/>
          <p:nvPr/>
        </p:nvSpPr>
        <p:spPr>
          <a:xfrm>
            <a:off x="795528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офиса на этаж · 10 этажей · этаж 10 735 sqft · четверть ~2 700 sqft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2798613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798613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045501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Уровни 11–21</a:t>
            </a:r>
            <a:endParaRPr lang="en-US" sz="1900" dirty="0"/>
          </a:p>
        </p:txBody>
      </p:sp>
      <p:sp>
        <p:nvSpPr>
          <p:cNvPr id="29" name="Text 26"/>
          <p:cNvSpPr txBox="1"/>
          <p:nvPr/>
        </p:nvSpPr>
        <p:spPr>
          <a:xfrm>
            <a:off x="3045501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офиса на этаж · 11 этажей · этаж 10 802 sqft · треть ~3 600 sqft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048585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048585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295473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Уровни 22–31</a:t>
            </a:r>
            <a:endParaRPr lang="en-US" sz="1900" dirty="0"/>
          </a:p>
        </p:txBody>
      </p:sp>
      <p:sp>
        <p:nvSpPr>
          <p:cNvPr id="33" name="Text 30"/>
          <p:cNvSpPr txBox="1"/>
          <p:nvPr/>
        </p:nvSpPr>
        <p:spPr>
          <a:xfrm>
            <a:off x="5295473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офиса на этаж · 10 этажей · этаж 10 802 sqft · половина ~5 400 sqft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7298558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298558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7545446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Уровни 36–54</a:t>
            </a:r>
            <a:endParaRPr lang="en-US" sz="1900" dirty="0"/>
          </a:p>
        </p:txBody>
      </p:sp>
      <p:sp>
        <p:nvSpPr>
          <p:cNvPr id="37" name="Text 34"/>
          <p:cNvSpPr txBox="1"/>
          <p:nvPr/>
        </p:nvSpPr>
        <p:spPr>
          <a:xfrm>
            <a:off x="7545446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офис на этаж · 19 этажей · этаж 12 451 sqft</a:t>
            </a:r>
            <a:endParaRPr lang="en-US" sz="1050" dirty="0"/>
          </a:p>
        </p:txBody>
      </p:sp>
      <p:sp>
        <p:nvSpPr>
          <p:cNvPr id="38" name="Shape 35"/>
          <p:cNvSpPr/>
          <p:nvPr/>
        </p:nvSpPr>
        <p:spPr>
          <a:xfrm>
            <a:off x="9548531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9548531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9795419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Уровни 57–61</a:t>
            </a:r>
            <a:endParaRPr lang="en-US" sz="1900" dirty="0"/>
          </a:p>
        </p:txBody>
      </p:sp>
      <p:sp>
        <p:nvSpPr>
          <p:cNvPr id="41" name="Text 38"/>
          <p:cNvSpPr txBox="1"/>
          <p:nvPr/>
        </p:nvSpPr>
        <p:spPr>
          <a:xfrm>
            <a:off x="9795419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Дуплекс 21 880 sqft (57–58) · триплекс 22 191 sqft (59–61)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ЛОКАЦИЯ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Участок и транспортная доступность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08176"/>
            <a:ext cx="3582314" cy="4855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pic>
        <p:nvPicPr>
          <p:cNvPr id="6" name="Image 1" descr="img/map1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31520" y="1591056"/>
            <a:ext cx="3216554" cy="33009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31520" y="5084064"/>
            <a:ext cx="32165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УЧАСТОК</a:t>
            </a:r>
            <a:endParaRPr lang="en-US" sz="85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394960"/>
            <a:ext cx="32165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Между Al Khaleej Al Tejari 1 St и Al Mustaqbal St, рядом с метро Business Bay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4304690" y="1408176"/>
            <a:ext cx="3582314" cy="4855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pic>
        <p:nvPicPr>
          <p:cNvPr id="10" name="Image 2" descr="img/map2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487570" y="1591056"/>
            <a:ext cx="3216554" cy="330098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487570" y="5084064"/>
            <a:ext cx="32165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 DIFC</a:t>
            </a:r>
            <a:endParaRPr lang="en-US" sz="850" dirty="0"/>
          </a:p>
        </p:txBody>
      </p:sp>
      <p:sp>
        <p:nvSpPr>
          <p:cNvPr id="12" name="Text 7"/>
          <p:cNvSpPr txBox="1"/>
          <p:nvPr/>
        </p:nvSpPr>
        <p:spPr>
          <a:xfrm>
            <a:off x="4487570" y="5394960"/>
            <a:ext cx="32165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Financial Centre Street мимо Downtown и далее на Sheikh Zayed Road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8060741" y="1408176"/>
            <a:ext cx="3582314" cy="4855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pic>
        <p:nvPicPr>
          <p:cNvPr id="14" name="Image 3" descr="img/map3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243621" y="1591056"/>
            <a:ext cx="3216554" cy="330098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243621" y="5084064"/>
            <a:ext cx="32165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SHEIKH ZAYED ROAD</a:t>
            </a:r>
            <a:endParaRPr lang="en-US" sz="850" dirty="0"/>
          </a:p>
        </p:txBody>
      </p:sp>
      <p:sp>
        <p:nvSpPr>
          <p:cNvPr id="16" name="Text 10"/>
          <p:cNvSpPr txBox="1"/>
          <p:nvPr/>
        </p:nvSpPr>
        <p:spPr>
          <a:xfrm>
            <a:off x="8243621" y="5394960"/>
            <a:ext cx="32165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Прямой заезд со стороны Al Habtoor City в сторону Business Bay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wir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img/gr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12191695" cy="365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55778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F2F1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ЦЕНА ВХОДА · ДОХОДНОСТЬ · ДИСКОНТ</a:t>
            </a:r>
            <a:endParaRPr lang="en-US" sz="85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585216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Экономика сделки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ФОРМАТЫ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Стоимость этажей и частей этажа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862072"/>
                <a:gridCol w="1417320"/>
                <a:gridCol w="1691640"/>
                <a:gridCol w="1463040"/>
                <a:gridCol w="1828800"/>
                <a:gridCol w="1831543"/>
              </a:tblGrid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ФОРМАТ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ПЛОЩАДЬ, SQFT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СТОИМОСТЬ, AED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VAT 5%, AED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ЧИСТЫЙ ДОХОД В ГОД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ЧИСТЫЙ ДОХОД НА ВВОДЕ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292608">
                <a:tc gridSpan="6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ПОЛНЫЕ ЭТАЖИ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Уровни 36–54 · 19 этажей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12 451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56,0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2,8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5,7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6,9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Уровни 1–31 · 31 этаж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~10 800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~48,5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~2,4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~5,0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~6,0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 gridSpan="6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ЧАСТИ ЭТАЖА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Половина · уровни 22–31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~5 400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24,3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2,5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3,0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Треть · уровни 11–21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~3 600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16,2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0,8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1,7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2,0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Четверть · уровни 1–10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~2 700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12,1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0,6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1,2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1,5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Офис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~1 200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5,4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0,3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0,6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0,7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 gridSpan="6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ВЕРХНИЕ УРОВНИ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Дуплекс · уровни 57–58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21 880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98,5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4,9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10,1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12,1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Триплекс · уровни 59–61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22 191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99,9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5,0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10,2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12,3 млн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48640" y="5321808"/>
            <a:ext cx="5455768" cy="1024128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48640" y="5321808"/>
            <a:ext cx="5455768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795528" y="5468112"/>
            <a:ext cx="4998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VAT 5% к цене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795528" y="5870448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 сдаче в аренду VAT может быть возвращён в полном объёме — процесс и критерии уточнить у налогового консультанта.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6187288" y="5321808"/>
            <a:ext cx="5455768" cy="1024128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187288" y="5321808"/>
            <a:ext cx="5455768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34176" y="5468112"/>
            <a:ext cx="4998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Условия от полного этажа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6434176" y="5870448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Скидка девелопера, приоритет выбора, план 50/50. Стоимость без DLD 4% и VAT; доход — ставка AED 481,5 минус service charge.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ДОХОДНОСТЬ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Доходность при цене входа AED 4 500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5120640" cy="914400"/>
        </p:xfrm>
        <a:graphic>
          <a:graphicData uri="http://schemas.openxmlformats.org/drawingml/2006/table">
            <a:tbl>
              <a:tblPr/>
              <a:tblGrid>
                <a:gridCol w="3520440"/>
                <a:gridCol w="160020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ВЛОЖЕНИЯ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spc="15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AED / sqft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Цена покупки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4 500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DLD 4%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Итого вложено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4 680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84048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АРЕНДА СЕГОДНЯ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Ставка The Opus (с отделкой)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535,0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Дисконт за shell &amp; core −10%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−53,5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Service charge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−22,0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Чистый доход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459,5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Чистая доходность сегодня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9,82%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84048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НА ВВОДЕ · СЕРЕДИНА 2031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Ставка (рост 4% в год)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574,4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Чистый доход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552,4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Валовая доходность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12,27%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Чистая доходность на вводе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11,80%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897880" y="1408176"/>
            <a:ext cx="2340864" cy="151790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6153912" y="1682496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СЕГОДНЯ</a:t>
            </a:r>
            <a:endParaRPr lang="en-US" sz="850" dirty="0"/>
          </a:p>
        </p:txBody>
      </p:sp>
      <p:sp>
        <p:nvSpPr>
          <p:cNvPr id="8" name="Text 4"/>
          <p:cNvSpPr txBox="1"/>
          <p:nvPr/>
        </p:nvSpPr>
        <p:spPr>
          <a:xfrm>
            <a:off x="6153912" y="2066544"/>
            <a:ext cx="1975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9,8%</a:t>
            </a:r>
            <a:endParaRPr lang="en-US" sz="3000" dirty="0"/>
          </a:p>
        </p:txBody>
      </p:sp>
      <p:sp>
        <p:nvSpPr>
          <p:cNvPr id="9" name="Shape 5"/>
          <p:cNvSpPr/>
          <p:nvPr/>
        </p:nvSpPr>
        <p:spPr>
          <a:xfrm>
            <a:off x="5897880" y="3072384"/>
            <a:ext cx="2340864" cy="151790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153912" y="3346704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ВВОДЕ</a:t>
            </a:r>
            <a:endParaRPr lang="en-US" sz="850" dirty="0"/>
          </a:p>
        </p:txBody>
      </p:sp>
      <p:sp>
        <p:nvSpPr>
          <p:cNvPr id="11" name="Text 7"/>
          <p:cNvSpPr txBox="1"/>
          <p:nvPr/>
        </p:nvSpPr>
        <p:spPr>
          <a:xfrm>
            <a:off x="6153912" y="3730752"/>
            <a:ext cx="1975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11,8%</a:t>
            </a:r>
            <a:endParaRPr lang="en-US" sz="3000" dirty="0"/>
          </a:p>
        </p:txBody>
      </p:sp>
      <p:sp>
        <p:nvSpPr>
          <p:cNvPr id="12" name="Shape 8"/>
          <p:cNvSpPr/>
          <p:nvPr/>
        </p:nvSpPr>
        <p:spPr>
          <a:xfrm>
            <a:off x="5897880" y="4727448"/>
            <a:ext cx="2340864" cy="151790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6153912" y="5001768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ВЛОЖЕНО ЗА SQFT</a:t>
            </a:r>
            <a:endParaRPr lang="en-US" sz="850" dirty="0"/>
          </a:p>
        </p:txBody>
      </p:sp>
      <p:sp>
        <p:nvSpPr>
          <p:cNvPr id="14" name="Text 10"/>
          <p:cNvSpPr txBox="1"/>
          <p:nvPr/>
        </p:nvSpPr>
        <p:spPr>
          <a:xfrm>
            <a:off x="6153912" y="5385816"/>
            <a:ext cx="1975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4 680</a:t>
            </a:r>
            <a:endParaRPr lang="en-US" sz="3000" dirty="0"/>
          </a:p>
        </p:txBody>
      </p:sp>
      <p:sp>
        <p:nvSpPr>
          <p:cNvPr id="15" name="Shape 11"/>
          <p:cNvSpPr/>
          <p:nvPr/>
        </p:nvSpPr>
        <p:spPr>
          <a:xfrm>
            <a:off x="8403336" y="1408176"/>
            <a:ext cx="3236976" cy="202082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403336" y="1408176"/>
            <a:ext cx="3236976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650224" y="1682496"/>
            <a:ext cx="2779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VAT 5%</a:t>
            </a:r>
            <a:endParaRPr lang="en-US" sz="1900" dirty="0"/>
          </a:p>
        </p:txBody>
      </p:sp>
      <p:sp>
        <p:nvSpPr>
          <p:cNvPr id="18" name="Text 14"/>
          <p:cNvSpPr txBox="1"/>
          <p:nvPr/>
        </p:nvSpPr>
        <p:spPr>
          <a:xfrm>
            <a:off x="8650224" y="2249424"/>
            <a:ext cx="277977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Добавляется к цене (AED 225 за sqft). При сдаче в аренду может быть возвращён в полном объёме; процесс и критерии — уточнить у налогового консультанта.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8403336" y="3584448"/>
            <a:ext cx="3236976" cy="2670048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8677656" y="3840480"/>
            <a:ext cx="2779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ДОПУЩЕНИЯ</a:t>
            </a:r>
            <a:endParaRPr lang="en-US" sz="850" dirty="0"/>
          </a:p>
        </p:txBody>
      </p:sp>
      <p:sp>
        <p:nvSpPr>
          <p:cNvPr id="21" name="Text 17"/>
          <p:cNvSpPr txBox="1"/>
          <p:nvPr/>
        </p:nvSpPr>
        <p:spPr>
          <a:xfrm>
            <a:off x="8677656" y="4160520"/>
            <a:ext cx="277977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Ставка shell &amp; core — The Opus AED 535 минус 10%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Service charge AED 22 — уточнится на запуске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DLD 4% включён; доходность без учёта VAT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 ставок 4% в год до ввода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Рассрочка повышает доходность на вложенный капитал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ЧУВСТВИТЕЛЬНОСТЬ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Доходность при разных темпах роста ставок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7232904" cy="914400"/>
        </p:xfrm>
        <a:graphic>
          <a:graphicData uri="http://schemas.openxmlformats.org/drawingml/2006/table">
            <a:tbl>
              <a:tblPr/>
              <a:tblGrid>
                <a:gridCol w="2112264"/>
                <a:gridCol w="1188720"/>
                <a:gridCol w="1325880"/>
                <a:gridCol w="123444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СЦЕНАРИЙ РОСТА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ТЕМП В ГОД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СТАВКА НА ВВОДЕ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ЧИСТЫЙ ДОХОД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ЧИСТАЯ ДОХОДНОСТЬ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В расчёте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4,00%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574,4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552,4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11,80%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Консервативный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5,00%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599,7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577,7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12,34%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Рыночный консенсус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7,79%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674,8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652,8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13,95%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8001000" y="1463040"/>
            <a:ext cx="3639312" cy="18288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8275320" y="1737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 ДАЁТ КАЖДЫЙ ПРОЦЕНТ РОСТА</a:t>
            </a:r>
            <a:endParaRPr lang="en-US" sz="850" dirty="0"/>
          </a:p>
        </p:txBody>
      </p:sp>
      <p:sp>
        <p:nvSpPr>
          <p:cNvPr id="8" name="Text 4"/>
          <p:cNvSpPr txBox="1"/>
          <p:nvPr/>
        </p:nvSpPr>
        <p:spPr>
          <a:xfrm>
            <a:off x="8275320" y="20574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Каждый дополнительный процент роста ставок — около +0,54 п.п. к доходности на вводе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Переход от 4% к консенсусу 7,79% — с 11,80% до 13,95%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548640" y="3639312"/>
            <a:ext cx="3602736" cy="2569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813816" y="391363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РАСЧЁТЕ</a:t>
            </a:r>
            <a:endParaRPr lang="en-US" sz="850" dirty="0"/>
          </a:p>
        </p:txBody>
      </p:sp>
      <p:sp>
        <p:nvSpPr>
          <p:cNvPr id="11" name="Text 7"/>
          <p:cNvSpPr txBox="1"/>
          <p:nvPr/>
        </p:nvSpPr>
        <p:spPr>
          <a:xfrm>
            <a:off x="813816" y="5157216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11,80%</a:t>
            </a:r>
            <a:endParaRPr lang="en-US" sz="3000" dirty="0"/>
          </a:p>
        </p:txBody>
      </p:sp>
      <p:sp>
        <p:nvSpPr>
          <p:cNvPr id="12" name="Text 8"/>
          <p:cNvSpPr txBox="1"/>
          <p:nvPr/>
        </p:nvSpPr>
        <p:spPr>
          <a:xfrm>
            <a:off x="813816" y="5724144"/>
            <a:ext cx="3191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 ставок 4% в год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293108" y="3639312"/>
            <a:ext cx="3602736" cy="2569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558284" y="391363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КОНСЕРВАТИВНЫЙ</a:t>
            </a:r>
            <a:endParaRPr lang="en-US" sz="850" dirty="0"/>
          </a:p>
        </p:txBody>
      </p:sp>
      <p:sp>
        <p:nvSpPr>
          <p:cNvPr id="15" name="Text 11"/>
          <p:cNvSpPr txBox="1"/>
          <p:nvPr/>
        </p:nvSpPr>
        <p:spPr>
          <a:xfrm>
            <a:off x="4558284" y="5157216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12,34%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4558284" y="5724144"/>
            <a:ext cx="3191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 ставок 5% в год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8037576" y="3639312"/>
            <a:ext cx="3602736" cy="2569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8302752" y="391363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РЫНОЧНЫЙ КОНСЕНСУС</a:t>
            </a:r>
            <a:endParaRPr lang="en-US" sz="850" dirty="0"/>
          </a:p>
        </p:txBody>
      </p:sp>
      <p:sp>
        <p:nvSpPr>
          <p:cNvPr id="19" name="Text 15"/>
          <p:cNvSpPr txBox="1"/>
          <p:nvPr/>
        </p:nvSpPr>
        <p:spPr>
          <a:xfrm>
            <a:off x="8302752" y="5157216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13,95%</a:t>
            </a:r>
            <a:endParaRPr lang="en-US" sz="3000" dirty="0"/>
          </a:p>
        </p:txBody>
      </p:sp>
      <p:sp>
        <p:nvSpPr>
          <p:cNvPr id="20" name="Text 16"/>
          <p:cNvSpPr txBox="1"/>
          <p:nvPr/>
        </p:nvSpPr>
        <p:spPr>
          <a:xfrm>
            <a:off x="8302752" y="5724144"/>
            <a:ext cx="3191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 ставок 7,79% в год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ЦЕНА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Дисконт к сопоставимому объекту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63040"/>
            <a:ext cx="2532888" cy="17007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13816" y="1737360"/>
            <a:ext cx="207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LUMENA BY OMNIYAT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" y="2112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6 000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13816" y="2679192"/>
            <a:ext cx="2121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средняя цена, та же локация и класс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236976" y="1463040"/>
            <a:ext cx="2532888" cy="17007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502152" y="1737360"/>
            <a:ext cx="207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ДИСКОНТ ВХОДА</a:t>
            </a:r>
            <a:endParaRPr lang="en-US" sz="850" dirty="0"/>
          </a:p>
        </p:txBody>
      </p:sp>
      <p:sp>
        <p:nvSpPr>
          <p:cNvPr id="11" name="Text 8"/>
          <p:cNvSpPr txBox="1"/>
          <p:nvPr/>
        </p:nvSpPr>
        <p:spPr>
          <a:xfrm>
            <a:off x="3502152" y="2112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25%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3502152" y="2679192"/>
            <a:ext cx="2121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 входе по AED 4 500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925312" y="1463040"/>
            <a:ext cx="2532888" cy="17007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190488" y="1737360"/>
            <a:ext cx="207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ПОТЕНЦИАЛ РОСТА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6190488" y="2112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~33%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6190488" y="2679192"/>
            <a:ext cx="2121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выравнивании с аналогом</a:t>
            </a:r>
            <a:endParaRPr lang="en-US" sz="10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548640" y="3383280"/>
          <a:ext cx="7726680" cy="2880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8" name="Shape 14"/>
          <p:cNvSpPr/>
          <p:nvPr/>
        </p:nvSpPr>
        <p:spPr>
          <a:xfrm>
            <a:off x="8631936" y="1463040"/>
            <a:ext cx="3008376" cy="48006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8906256" y="173736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ЧИТАТЬ ДИСКОНТ</a:t>
            </a:r>
            <a:endParaRPr lang="en-US" sz="850" dirty="0"/>
          </a:p>
        </p:txBody>
      </p:sp>
      <p:sp>
        <p:nvSpPr>
          <p:cNvPr id="20" name="Text 16"/>
          <p:cNvSpPr txBox="1"/>
          <p:nvPr/>
        </p:nvSpPr>
        <p:spPr>
          <a:xfrm>
            <a:off x="8906256" y="2103120"/>
            <a:ext cx="2560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Lumena by Omniyat — сопоставимый объект в Business Bay: та же локация, виды и класс отделки; средняя цена AED 6 000 за sqft (сентябрь 2026)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Вход по AED 4 500 — это 25% дисконта к цене аналога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Выход на текущую цену аналога к вводу в середине 2031 даёт около 33% прироста капитала — до какого-либо дальнейшего роста рынка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Дополнительно — ограниченное предложение Grade A и спрос компаний, покупающих под собственную штаб-квартиру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cover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931152" y="0"/>
            <a:ext cx="5260543" cy="6858000"/>
          </a:xfrm>
          <a:prstGeom prst="rect">
            <a:avLst/>
          </a:prstGeom>
        </p:spPr>
      </p:pic>
      <p:pic>
        <p:nvPicPr>
          <p:cNvPr id="3" name="Image 1" descr="img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284" y="2743200"/>
            <a:ext cx="2386584" cy="9190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9576" y="39776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spc="5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ELLINGTONPROPERTIES.AE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erif Display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Berkeley Tower · Business Bay — инвестиционный обзор</dc:title>
  <dc:subject>PptxGenJS Presentation</dc:subject>
  <dc:creator>PptxGenJS</dc:creator>
  <cp:lastModifiedBy>PptxGenJS</cp:lastModifiedBy>
  <cp:revision>1</cp:revision>
  <dcterms:created xsi:type="dcterms:W3CDTF">2026-10-18T09:37:39Z</dcterms:created>
  <dcterms:modified xsi:type="dcterms:W3CDTF">2026-10-18T09:37:39Z</dcterms:modified>
</cp:coreProperties>
</file>